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2" r:id="rId3"/>
    <p:sldId id="283" r:id="rId4"/>
    <p:sldId id="273" r:id="rId5"/>
    <p:sldId id="274" r:id="rId6"/>
    <p:sldId id="275" r:id="rId7"/>
    <p:sldId id="284" r:id="rId8"/>
    <p:sldId id="282" r:id="rId9"/>
    <p:sldId id="281" r:id="rId10"/>
    <p:sldId id="279" r:id="rId11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5" autoAdjust="0"/>
    <p:restoredTop sz="94712" autoAdjust="0"/>
  </p:normalViewPr>
  <p:slideViewPr>
    <p:cSldViewPr snapToGrid="0">
      <p:cViewPr varScale="1">
        <p:scale>
          <a:sx n="64" d="100"/>
          <a:sy n="64" d="100"/>
        </p:scale>
        <p:origin x="840" y="38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3F6768A6-6ABD-429A-BAA8-1D1981E897D4}" type="datetime1">
              <a:rPr lang="de-DE" sz="800" smtClean="0"/>
              <a:t>07.02.2022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D5651D2F-FC43-40CC-8406-39BB74F7BB36}" type="datetime1">
              <a:rPr lang="de-DE" smtClean="0"/>
              <a:t>07.02.2022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46828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086A93-C998-4DD4-907D-8C07509A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36AD442-15FB-4905-97AC-55F6A383B24E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22A565F-39ED-4357-84FF-EA0985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5BB86C6-1C9A-466D-9CE1-51ACECEC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6C1CE2-380C-47E9-8B35-F134CD44F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E82330-BA5A-49A1-AF4A-7AA7290F6DF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F59A20B-DB44-4B88-8F73-16D397003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2D1C785-1D2F-41C8-A2D0-E08EFC817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0AF344-C881-4077-8537-07C2F8DC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85B77D0-30C7-4069-B299-91ED90F9B34D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369630-FBC8-4C3D-BCE7-36D2FE5C7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CFDF553-C627-44C0-80CA-525DD4D48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5B685E-EB8C-4F4E-80A6-C9FD90B4C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6D631CC-0C82-4CE3-AAE8-3938C402EF82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0794A1E-3BA0-4D9C-A222-8EBDB4DA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483C74-DCE9-454D-9C95-024DD98FA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B32AC5-E9DE-4649-B1AC-9A62A340C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7A66110-1C78-465A-8A85-8830CE6EBC79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85FC210-A7D0-48A0-965B-FED973105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4CA4BF4-EDC6-4CFF-AE4B-CB671709F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3799E2-3C23-4EE3-8932-7D8BEC42B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28C5AE7A-9D13-4A9D-907E-C93274DB3E27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AAF8D85-2BDA-4B6B-9739-948CC7B45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14986-AEF7-4911-8AC9-241E2F853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4AC54E-2FE8-44FD-8448-789AC527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83C394-EC38-418B-843D-E4A73E5C78E6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D788027-74D9-4A2C-99EF-860F4806E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67A0A4-F964-4E95-B836-83B9DA514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369BABE-C34D-4B71-ABE7-625BE220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F73F404-72E1-4BC9-B71C-D15CC67905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7" y="2104084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226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9" y="2084206"/>
            <a:ext cx="2814039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8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2893320"/>
            <a:ext cx="234029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240001"/>
            <a:ext cx="234029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91870-DFB4-45E6-9383-4A10E76B3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2159E4B-3697-4002-BD2B-7B51D6A09C8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04DB42-8004-4EC2-BA6C-C35BBD8F5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375FE-0D6A-422E-9BA2-D4859CDA8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B00749-49F7-4FC9-AE55-9A89B467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5" name="Textplatzhalter 7">
            <a:extLst>
              <a:ext uri="{FF2B5EF4-FFF2-40B4-BE49-F238E27FC236}">
                <a16:creationId xmlns:a16="http://schemas.microsoft.com/office/drawing/2014/main" id="{234A045F-25D1-4F69-800A-3EC98AD248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0CCFCC13-9E94-4A8E-927E-B90EB9693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15246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35345" y="2084206"/>
            <a:ext cx="2520000" cy="2626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34D29721-8BC0-4D90-A4F3-75A72451E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75345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76609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76609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95444" y="2084205"/>
            <a:ext cx="2520000" cy="262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01CD30C1-0EF4-4BAD-97BF-FFFDBEF2C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735444" y="1287711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3218" y="2893320"/>
            <a:ext cx="2160000" cy="2268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433218" y="3240001"/>
            <a:ext cx="2160000" cy="113080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737E52-6A3C-46DC-946E-C8C9351FA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B848A89-66CC-4F10-9D6E-E51A0D891DA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5F5D0-F689-442E-B9D8-1F4BAD70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A0B96AE-C8F3-44FA-AE7D-D6C086991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6080302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00D522C-4936-4859-8D4D-0C55FD55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51AA1992-9A0E-4E06-BCFA-97D889E62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8" y="2084206"/>
            <a:ext cx="2031501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8148DC21-4CB2-4171-8B0E-7865619C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32678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69981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69981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56630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7" name="Bildplatzhalter 7">
            <a:extLst>
              <a:ext uri="{FF2B5EF4-FFF2-40B4-BE49-F238E27FC236}">
                <a16:creationId xmlns:a16="http://schemas.microsoft.com/office/drawing/2014/main" id="{515DA547-D380-4DDE-8F77-C8902B70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2914830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52133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52133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031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8" name="Bildplatzhalter 7">
            <a:extLst>
              <a:ext uri="{FF2B5EF4-FFF2-40B4-BE49-F238E27FC236}">
                <a16:creationId xmlns:a16="http://schemas.microsoft.com/office/drawing/2014/main" id="{27A38D11-8E8E-44F4-9460-58E87F53E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989231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26534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26534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05432" y="2084206"/>
            <a:ext cx="2016000" cy="2625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4" dirty="0"/>
          </a:p>
        </p:txBody>
      </p:sp>
      <p:sp>
        <p:nvSpPr>
          <p:cNvPr id="39" name="Bildplatzhalter 7">
            <a:extLst>
              <a:ext uri="{FF2B5EF4-FFF2-40B4-BE49-F238E27FC236}">
                <a16:creationId xmlns:a16="http://schemas.microsoft.com/office/drawing/2014/main" id="{F9D0B43C-E1CE-4C97-B82A-2D4CC82B3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7063632" y="1287711"/>
            <a:ext cx="1299600" cy="1299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0935" y="2753398"/>
            <a:ext cx="1624994" cy="366998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0935" y="3288873"/>
            <a:ext cx="1624994" cy="129306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D2061A-F7B9-4066-8B32-A1C3482EF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B295D41-9FE4-429E-AE04-0F2C3E74939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FA1FEC-5452-4CA7-AC29-AAC289A6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FF134CF-6C49-4AA3-AF75-2A80F4C02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C91D90-14FB-4048-90C7-46ECAAC1A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24A495C-513D-4A97-AB23-9C75F3727C5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6EB3F55-4D9D-4868-AB1E-72DEFF73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23070B-2BFB-4265-B171-72C9AFED1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B4CBF2-CB08-4260-9880-58E2CB81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928DE-1354-40A3-93A6-3F045E98DCC9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6F32DB-70F8-46A0-9893-754D621F6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68AB4C-9B2E-45E8-ADE4-94712E4C9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A65769C-F1B2-46A8-BE29-7BDA29263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336D8DB-9367-4FF1-A5AE-E9BB1F8D0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6" name="E-Mail">
            <a:extLst>
              <a:ext uri="{FF2B5EF4-FFF2-40B4-BE49-F238E27FC236}">
                <a16:creationId xmlns:a16="http://schemas.microsoft.com/office/drawing/2014/main" id="{3F6E91DA-4315-4842-8A73-EF9BF09F686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2E9486C1-A07E-4972-B438-0354636F62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3CBB6CEB-664B-42B5-8E61-99712350A32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1D874AC3-A5E6-4160-B089-7D15670623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2D50EB94-1B6A-4808-869F-07F41859F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6E6785CE-8C96-4924-8283-EC51081BD2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0C08BB04-B052-4FF7-B62B-8ABD826FA7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547D4004-B9BD-4097-81E1-6F5F7DA08A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9484ABC1-A1AA-40CB-8BB1-AB6F21778D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8344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FB752999-B480-46AD-86AB-B98CEC62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94CF37-DF83-4EB6-B7FC-3A54F0E0C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0EF3AEB7-6218-41A3-AF52-E25C7AF428C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18DEBC9-D26E-41CE-8AAB-C22253B8FB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8" name="Durchwahl">
            <a:extLst>
              <a:ext uri="{FF2B5EF4-FFF2-40B4-BE49-F238E27FC236}">
                <a16:creationId xmlns:a16="http://schemas.microsoft.com/office/drawing/2014/main" id="{E133C5D0-8225-4F00-87C0-B1A77BDD5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phone</a:t>
            </a:r>
            <a:r>
              <a:rPr lang="de-DE" dirty="0"/>
              <a:t>	+49 (0) 711 685-</a:t>
            </a:r>
          </a:p>
        </p:txBody>
      </p:sp>
      <p:sp>
        <p:nvSpPr>
          <p:cNvPr id="32" name="Durchwahl">
            <a:extLst>
              <a:ext uri="{FF2B5EF4-FFF2-40B4-BE49-F238E27FC236}">
                <a16:creationId xmlns:a16="http://schemas.microsoft.com/office/drawing/2014/main" id="{76EA4574-E195-402F-BE7A-C5DAB28ED00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3" name="www">
            <a:extLst>
              <a:ext uri="{FF2B5EF4-FFF2-40B4-BE49-F238E27FC236}">
                <a16:creationId xmlns:a16="http://schemas.microsoft.com/office/drawing/2014/main" id="{A2A5A03D-8A1F-46C2-8C7A-3BB7531CDFB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4" name="Webadresse">
            <a:extLst>
              <a:ext uri="{FF2B5EF4-FFF2-40B4-BE49-F238E27FC236}">
                <a16:creationId xmlns:a16="http://schemas.microsoft.com/office/drawing/2014/main" id="{728AF890-7B6D-440A-957D-471333F7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5" name="Universität Stuttgart">
            <a:extLst>
              <a:ext uri="{FF2B5EF4-FFF2-40B4-BE49-F238E27FC236}">
                <a16:creationId xmlns:a16="http://schemas.microsoft.com/office/drawing/2014/main" id="{9B3B404A-B28D-4400-A9AD-FAFEB6FD8D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6" name="Abteilung Institut">
            <a:extLst>
              <a:ext uri="{FF2B5EF4-FFF2-40B4-BE49-F238E27FC236}">
                <a16:creationId xmlns:a16="http://schemas.microsoft.com/office/drawing/2014/main" id="{635F31DC-6AAF-4C41-8D74-05D4427F4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7" name="Adressfeld">
            <a:extLst>
              <a:ext uri="{FF2B5EF4-FFF2-40B4-BE49-F238E27FC236}">
                <a16:creationId xmlns:a16="http://schemas.microsoft.com/office/drawing/2014/main" id="{4C5BC753-6D21-46B4-A737-8F9A5E20BA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738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81775667-CF64-48AD-BB4D-F55AF1DD9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CCC87B1C-0FE3-4333-ACA0-A95E335661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5999" y="1360800"/>
            <a:ext cx="3762827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tx1"/>
                </a:solidFill>
              </a:rPr>
              <a:t>Thank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for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your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chemeClr val="tx1"/>
                </a:solidFill>
              </a:rPr>
              <a:t>attention</a:t>
            </a:r>
            <a:r>
              <a:rPr lang="de-DE" sz="2000" b="1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E-Mail">
            <a:extLst>
              <a:ext uri="{FF2B5EF4-FFF2-40B4-BE49-F238E27FC236}">
                <a16:creationId xmlns:a16="http://schemas.microsoft.com/office/drawing/2014/main" id="{9F03756C-F8E1-41A9-9E8F-8F8808524C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28" name="Email Adresse">
            <a:extLst>
              <a:ext uri="{FF2B5EF4-FFF2-40B4-BE49-F238E27FC236}">
                <a16:creationId xmlns:a16="http://schemas.microsoft.com/office/drawing/2014/main" id="{16E0C391-6D81-4638-AEFC-89677A952E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29" name="Telefonnummer">
            <a:extLst>
              <a:ext uri="{FF2B5EF4-FFF2-40B4-BE49-F238E27FC236}">
                <a16:creationId xmlns:a16="http://schemas.microsoft.com/office/drawing/2014/main" id="{962EF95F-DFF9-42AD-846E-88B8E1EACB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400" y="2803118"/>
            <a:ext cx="1745931" cy="245786"/>
          </a:xfrm>
        </p:spPr>
        <p:txBody>
          <a:bodyPr wrap="none"/>
          <a:lstStyle>
            <a:lvl1pPr marL="0" indent="0" defTabSz="538163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 err="1">
                <a:solidFill>
                  <a:schemeClr val="tx1"/>
                </a:solidFill>
              </a:rPr>
              <a:t>phone</a:t>
            </a:r>
            <a:r>
              <a:rPr lang="de-DE" dirty="0">
                <a:solidFill>
                  <a:schemeClr val="tx1"/>
                </a:solidFill>
              </a:rPr>
              <a:t>	+49 (0) 711 685-</a:t>
            </a:r>
          </a:p>
        </p:txBody>
      </p:sp>
      <p:sp>
        <p:nvSpPr>
          <p:cNvPr id="30" name="Durchwahl">
            <a:extLst>
              <a:ext uri="{FF2B5EF4-FFF2-40B4-BE49-F238E27FC236}">
                <a16:creationId xmlns:a16="http://schemas.microsoft.com/office/drawing/2014/main" id="{51DB8C5B-BB3C-4960-B1FA-19ECA6C9B7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1" name="www">
            <a:extLst>
              <a:ext uri="{FF2B5EF4-FFF2-40B4-BE49-F238E27FC236}">
                <a16:creationId xmlns:a16="http://schemas.microsoft.com/office/drawing/2014/main" id="{49C9DA9F-B659-4D05-AF78-F90AE17CE3A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2" name="Webadresse">
            <a:extLst>
              <a:ext uri="{FF2B5EF4-FFF2-40B4-BE49-F238E27FC236}">
                <a16:creationId xmlns:a16="http://schemas.microsoft.com/office/drawing/2014/main" id="{0C4D8FC5-457E-4A8D-8556-21F9679D91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3" name="Universität Stuttgart">
            <a:extLst>
              <a:ext uri="{FF2B5EF4-FFF2-40B4-BE49-F238E27FC236}">
                <a16:creationId xmlns:a16="http://schemas.microsoft.com/office/drawing/2014/main" id="{83E91CC7-0E6F-4BB9-B42C-DCE91142E9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4" name="Abteilung Institut">
            <a:extLst>
              <a:ext uri="{FF2B5EF4-FFF2-40B4-BE49-F238E27FC236}">
                <a16:creationId xmlns:a16="http://schemas.microsoft.com/office/drawing/2014/main" id="{1D7FCBA3-310D-4C4F-B627-581B3FB01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5" name="Adressfeld">
            <a:extLst>
              <a:ext uri="{FF2B5EF4-FFF2-40B4-BE49-F238E27FC236}">
                <a16:creationId xmlns:a16="http://schemas.microsoft.com/office/drawing/2014/main" id="{3734D7D9-80A3-43EF-A48F-5C4CFE547D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16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E346FCD1-C77C-481D-AFE7-B381E785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9396F62-FEBC-4F38-A2F8-B90611FD8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360800"/>
            <a:ext cx="2160000" cy="29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2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E8FAD59D-97FD-4838-AA91-B266FA5DD3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400" y="19116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093040"/>
            <a:ext cx="3290054" cy="1944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CA0F4E3-1440-45FD-9AD3-AC60C7275A7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5717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 err="1"/>
              <a:t>e-mail</a:t>
            </a:r>
            <a:endParaRPr lang="de-DE" dirty="0"/>
          </a:p>
        </p:txBody>
      </p:sp>
      <p:sp>
        <p:nvSpPr>
          <p:cNvPr id="30" name="Email Adresse">
            <a:extLst>
              <a:ext uri="{FF2B5EF4-FFF2-40B4-BE49-F238E27FC236}">
                <a16:creationId xmlns:a16="http://schemas.microsoft.com/office/drawing/2014/main" id="{18AFB8D7-22AC-4F06-9D32-AF7F36CC69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5717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7" name="Durchwahl">
            <a:extLst>
              <a:ext uri="{FF2B5EF4-FFF2-40B4-BE49-F238E27FC236}">
                <a16:creationId xmlns:a16="http://schemas.microsoft.com/office/drawing/2014/main" id="{185017B9-74A5-4F34-B4F0-E3B0154A9F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400" y="2803119"/>
            <a:ext cx="1745931" cy="245786"/>
          </a:xfrm>
        </p:spPr>
        <p:txBody>
          <a:bodyPr/>
          <a:lstStyle>
            <a:lvl1pPr marL="0" indent="0" defTabSz="538163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Phone	+49 (0) 711 685-</a:t>
            </a:r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01FBFF05-552E-459B-91AE-83CAFE128C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1486" y="2803119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32" name="www">
            <a:extLst>
              <a:ext uri="{FF2B5EF4-FFF2-40B4-BE49-F238E27FC236}">
                <a16:creationId xmlns:a16="http://schemas.microsoft.com/office/drawing/2014/main" id="{67CA897D-892F-4CE9-B942-3B8DA0BA24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0637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33" name="Webadresse">
            <a:extLst>
              <a:ext uri="{FF2B5EF4-FFF2-40B4-BE49-F238E27FC236}">
                <a16:creationId xmlns:a16="http://schemas.microsoft.com/office/drawing/2014/main" id="{2BEFE346-3B3E-4B37-B098-AEC82CBD8C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0637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address</a:t>
            </a:r>
            <a:endParaRPr lang="de-DE" dirty="0"/>
          </a:p>
        </p:txBody>
      </p:sp>
      <p:sp>
        <p:nvSpPr>
          <p:cNvPr id="34" name="Universität Stuttgart">
            <a:extLst>
              <a:ext uri="{FF2B5EF4-FFF2-40B4-BE49-F238E27FC236}">
                <a16:creationId xmlns:a16="http://schemas.microsoft.com/office/drawing/2014/main" id="{1170A3D9-2665-43AC-B8CF-228214AB45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5082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35" name="Abteilung Institut">
            <a:extLst>
              <a:ext uri="{FF2B5EF4-FFF2-40B4-BE49-F238E27FC236}">
                <a16:creationId xmlns:a16="http://schemas.microsoft.com/office/drawing/2014/main" id="{E7568E75-9942-41F4-B0BF-B47296C812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7471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Department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36" name="Adressfeld">
            <a:extLst>
              <a:ext uri="{FF2B5EF4-FFF2-40B4-BE49-F238E27FC236}">
                <a16:creationId xmlns:a16="http://schemas.microsoft.com/office/drawing/2014/main" id="{4CC9AD5A-92CF-494C-BE6A-00BD7C60B5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39834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err="1"/>
              <a:t>Address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37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2007CB-CD36-48DD-9918-1BFC87D15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0588" y="580838"/>
            <a:ext cx="1628471" cy="168351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2527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A70C5C8-1CB6-4CC4-A9D8-081FC52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098769ED-90D0-4473-B1B2-1CE12B519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Institute – Text durch Klicken 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B9FD99DC-C17A-49FB-8F13-40F41E801A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049410" y="3459060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65687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0BE638A-719E-41CB-B435-44353E55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FCF15244-A895-48BB-9A90-27BC5159A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6509" y="488684"/>
            <a:ext cx="3913200" cy="39132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500" baseline="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de-DE"/>
              <a:t>Titelfolie 2 Institute – Text durch Klicken hinzufügen</a:t>
            </a:r>
            <a:endParaRPr lang="en-GB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F9C1028-5CF0-4B0B-90F2-2CDD6683E1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08866" y="2881993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7" name="Bildplatzhalt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5E028-F200-4ED8-8CC6-0D42239F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18B4599F-1F24-4FF7-8F3E-EDB79B1AB9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4A6A03-5D2E-417E-9A62-737D1DBC9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D1545B-D1F9-4840-8FA0-7BB1D497F97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27F68-7D65-4111-9D28-F407D044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C2B8577-8AB8-42B5-8BA8-1751A412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>
            <a:extLst>
              <a:ext uri="{FF2B5EF4-FFF2-40B4-BE49-F238E27FC236}">
                <a16:creationId xmlns:a16="http://schemas.microsoft.com/office/drawing/2014/main" id="{D0727A05-0C1A-4583-AE41-BB5812D3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0DBE4A7F-2625-4844-8794-CF87BAE82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6" y="1008000"/>
            <a:ext cx="8243887" cy="37063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DE35B32-06B2-48EF-A04A-BC3F5F417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2E72736-9839-42A6-8FF4-CF98F5243ED4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40F854-10E0-4E29-BF41-53A0539FC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75A3FC3-7E0C-4829-99EC-583BF5DA6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1008000"/>
            <a:ext cx="8243887" cy="37063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</a:t>
            </a:r>
          </a:p>
        </p:txBody>
      </p:sp>
      <p:sp>
        <p:nvSpPr>
          <p:cNvPr id="4" name="Dat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64A1B1E0-2E28-4CEF-9EB2-919C146A4CC8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Slide Numb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1" r:id="rId2"/>
    <p:sldLayoutId id="2147483702" r:id="rId3"/>
    <p:sldLayoutId id="2147483698" r:id="rId4"/>
    <p:sldLayoutId id="2147483688" r:id="rId5"/>
    <p:sldLayoutId id="2147483662" r:id="rId6"/>
    <p:sldLayoutId id="2147483692" r:id="rId7"/>
    <p:sldLayoutId id="2147483663" r:id="rId8"/>
    <p:sldLayoutId id="2147483676" r:id="rId9"/>
    <p:sldLayoutId id="2147483680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4" r:id="rId16"/>
    <p:sldLayoutId id="2147483685" r:id="rId17"/>
    <p:sldLayoutId id="2147483682" r:id="rId18"/>
    <p:sldLayoutId id="2147483681" r:id="rId19"/>
    <p:sldLayoutId id="2147483683" r:id="rId20"/>
    <p:sldLayoutId id="2147483666" r:id="rId21"/>
    <p:sldLayoutId id="2147483667" r:id="rId22"/>
    <p:sldLayoutId id="2147483689" r:id="rId23"/>
    <p:sldLayoutId id="2147483690" r:id="rId24"/>
    <p:sldLayoutId id="2147483699" r:id="rId25"/>
    <p:sldLayoutId id="2147483700" r:id="rId26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ADA3210-022F-4948-AB2F-72DAA02C4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1585" b="21736"/>
          <a:stretch/>
        </p:blipFill>
        <p:spPr>
          <a:xfrm>
            <a:off x="0" y="1942266"/>
            <a:ext cx="9144000" cy="32012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Sediment grain size analyses based on sieving datasets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5772" y="3040687"/>
            <a:ext cx="3012621" cy="555172"/>
          </a:xfrm>
        </p:spPr>
        <p:txBody>
          <a:bodyPr/>
          <a:lstStyle/>
          <a:p>
            <a:pPr algn="ctr"/>
            <a:r>
              <a:rPr lang="en-US"/>
              <a:t>Project Framework Presentation</a:t>
            </a:r>
          </a:p>
          <a:p>
            <a:pPr algn="ctr"/>
            <a:r>
              <a:rPr lang="en-US"/>
              <a:t>February 09, 2022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013" y="3595859"/>
            <a:ext cx="1442397" cy="1436677"/>
          </a:xfrm>
        </p:spPr>
        <p:txBody>
          <a:bodyPr/>
          <a:lstStyle/>
          <a:p>
            <a:pPr algn="ctr"/>
            <a:r>
              <a:rPr lang="de-DE" dirty="0"/>
              <a:t>Beatriz Negreiros</a:t>
            </a:r>
          </a:p>
          <a:p>
            <a:pPr algn="ctr"/>
            <a:r>
              <a:rPr lang="de-DE" dirty="0"/>
              <a:t>&amp;</a:t>
            </a:r>
          </a:p>
          <a:p>
            <a:pPr algn="ctr"/>
            <a:r>
              <a:rPr lang="de-DE" dirty="0"/>
              <a:t>Federica Scolari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27060E-C61C-4E14-B4A8-65366227DAA7}"/>
              </a:ext>
            </a:extLst>
          </p:cNvPr>
          <p:cNvSpPr txBox="1"/>
          <p:nvPr/>
        </p:nvSpPr>
        <p:spPr>
          <a:xfrm>
            <a:off x="253478" y="1361589"/>
            <a:ext cx="3784414" cy="854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</a:rPr>
              <a:t>Python Programming for Water Resources Engineering and Research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1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ADA3210-022F-4948-AB2F-72DAA02C40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1585" b="21736"/>
          <a:stretch/>
        </p:blipFill>
        <p:spPr>
          <a:xfrm>
            <a:off x="0" y="1942266"/>
            <a:ext cx="9144000" cy="320123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4E3A5FD-848E-4A76-A505-F7BC035B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Sediment grain size analyses based on sieving datasets</a:t>
            </a:r>
            <a:endParaRPr lang="de-DE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25910D3-E398-478B-896F-7E4967C59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5772" y="3040687"/>
            <a:ext cx="3012621" cy="555172"/>
          </a:xfrm>
        </p:spPr>
        <p:txBody>
          <a:bodyPr/>
          <a:lstStyle/>
          <a:p>
            <a:pPr algn="ctr"/>
            <a:r>
              <a:rPr lang="de-DE" dirty="0"/>
              <a:t>Project Framework </a:t>
            </a:r>
            <a:r>
              <a:rPr lang="de-DE" dirty="0" err="1"/>
              <a:t>Presentation</a:t>
            </a:r>
            <a:endParaRPr lang="de-DE" dirty="0"/>
          </a:p>
          <a:p>
            <a:pPr algn="ctr"/>
            <a:r>
              <a:rPr lang="de-DE" dirty="0" err="1"/>
              <a:t>February</a:t>
            </a:r>
            <a:r>
              <a:rPr lang="de-DE" dirty="0"/>
              <a:t> 09, 2022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4B4EBED-4C83-4244-9F74-8AA04E7E2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013" y="3595859"/>
            <a:ext cx="1442397" cy="1436677"/>
          </a:xfrm>
        </p:spPr>
        <p:txBody>
          <a:bodyPr/>
          <a:lstStyle/>
          <a:p>
            <a:pPr algn="ctr"/>
            <a:r>
              <a:rPr lang="de-DE" dirty="0"/>
              <a:t>Beatriz Negreiros</a:t>
            </a:r>
          </a:p>
          <a:p>
            <a:pPr algn="ctr"/>
            <a:r>
              <a:rPr lang="de-DE" dirty="0"/>
              <a:t>&amp;</a:t>
            </a:r>
          </a:p>
          <a:p>
            <a:pPr algn="ctr"/>
            <a:r>
              <a:rPr lang="de-DE" dirty="0"/>
              <a:t>Federica Scolari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27060E-C61C-4E14-B4A8-65366227DAA7}"/>
              </a:ext>
            </a:extLst>
          </p:cNvPr>
          <p:cNvSpPr txBox="1"/>
          <p:nvPr/>
        </p:nvSpPr>
        <p:spPr>
          <a:xfrm>
            <a:off x="253478" y="1361589"/>
            <a:ext cx="3784414" cy="5958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</a:rPr>
              <a:t>Thank you for your attention!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064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Project Idea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253308"/>
            <a:ext cx="3920939" cy="3211901"/>
          </a:xfrm>
        </p:spPr>
        <p:txBody>
          <a:bodyPr/>
          <a:lstStyle/>
          <a:p>
            <a:pPr algn="just"/>
            <a:r>
              <a:rPr lang="en-US" sz="1400" dirty="0"/>
              <a:t>Field campaigns are characterized by the collection of massive data that has to be analyzed afterwards. </a:t>
            </a:r>
          </a:p>
          <a:p>
            <a:pPr algn="just"/>
            <a:r>
              <a:rPr lang="en-US" sz="1400" dirty="0"/>
              <a:t>Currently, the department uses an Excel workbook that computes statistical parameters for each collected sample, which results in heavy analysis files, difficult both to share and work with.</a:t>
            </a:r>
          </a:p>
          <a:p>
            <a:pPr algn="just"/>
            <a:r>
              <a:rPr lang="en-US" sz="1400" dirty="0"/>
              <a:t>In many cases it is challenging to interpret the results for so many sampled locations without any direct spatial visualization.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688E94A-B93F-475D-A3B1-78C4D3C102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9464" y="1253308"/>
            <a:ext cx="4344611" cy="29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07297EC1-B4F6-4070-AF92-64853BD9817E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2205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Recall: Problem Statements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8191B6-772D-4CD3-ADA6-ABE61BA1B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1008000"/>
            <a:ext cx="4590919" cy="3706384"/>
          </a:xfrm>
        </p:spPr>
        <p:txBody>
          <a:bodyPr/>
          <a:lstStyle/>
          <a:p>
            <a:r>
              <a:rPr lang="en-US" sz="1400" dirty="0"/>
              <a:t>Generate automated codes for grain size analysis using as input sieving datasets:</a:t>
            </a:r>
          </a:p>
          <a:p>
            <a:pPr lvl="1"/>
            <a:r>
              <a:rPr lang="en-US" sz="1400" dirty="0"/>
              <a:t>Computation of the statistical parameters.</a:t>
            </a:r>
          </a:p>
          <a:p>
            <a:pPr lvl="1"/>
            <a:r>
              <a:rPr lang="en-US" sz="1400" dirty="0"/>
              <a:t>Plotting of the cumulative grain size distribution curve for each analyzed sample.</a:t>
            </a:r>
          </a:p>
          <a:p>
            <a:pPr lvl="1"/>
            <a:endParaRPr lang="en-US" sz="1400" dirty="0"/>
          </a:p>
          <a:p>
            <a:r>
              <a:rPr lang="en-US" sz="1400" dirty="0"/>
              <a:t>Interactive visualization of the results:</a:t>
            </a:r>
          </a:p>
          <a:p>
            <a:pPr lvl="1"/>
            <a:r>
              <a:rPr lang="en-US" sz="1400" dirty="0"/>
              <a:t>Creation of a map where the location of the samples is shown.</a:t>
            </a:r>
          </a:p>
          <a:p>
            <a:pPr lvl="1"/>
            <a:r>
              <a:rPr lang="en-US" sz="1400" dirty="0"/>
              <a:t>Definition of the parameters that can be selected by the user for the results visualization.</a:t>
            </a:r>
          </a:p>
          <a:p>
            <a:pPr lvl="1"/>
            <a:r>
              <a:rPr lang="en-US" sz="1400" dirty="0"/>
              <a:t>Creation of the interactive plots.</a:t>
            </a:r>
          </a:p>
          <a:p>
            <a:endParaRPr lang="en-US" sz="1400" dirty="0"/>
          </a:p>
          <a:p>
            <a:endParaRPr lang="de-DE" sz="140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1782003-3657-454F-8BA6-A160EE756DC1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50FCA43-2179-4561-8F9B-86ADA6C3A52A}"/>
              </a:ext>
            </a:extLst>
          </p:cNvPr>
          <p:cNvGrpSpPr/>
          <p:nvPr/>
        </p:nvGrpSpPr>
        <p:grpSpPr>
          <a:xfrm>
            <a:off x="5245419" y="1000534"/>
            <a:ext cx="3378547" cy="3713850"/>
            <a:chOff x="5245419" y="1000534"/>
            <a:chExt cx="3378547" cy="371385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E81AD3B-161A-4208-A3A0-C2CD3DA0691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0387" y="1000534"/>
              <a:ext cx="3108613" cy="17255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2FF57DDA-9B98-48A6-976A-DDF99CB57AE3}"/>
                </a:ext>
              </a:extLst>
            </p:cNvPr>
            <p:cNvGrpSpPr/>
            <p:nvPr/>
          </p:nvGrpSpPr>
          <p:grpSpPr>
            <a:xfrm>
              <a:off x="5245419" y="2053389"/>
              <a:ext cx="3378547" cy="2660995"/>
              <a:chOff x="5245419" y="2053389"/>
              <a:chExt cx="3378547" cy="2660995"/>
            </a:xfrm>
          </p:grpSpPr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1D1A0F27-5480-47CF-A342-925ED41345A3}"/>
                  </a:ext>
                </a:extLst>
              </p:cNvPr>
              <p:cNvSpPr/>
              <p:nvPr/>
            </p:nvSpPr>
            <p:spPr>
              <a:xfrm>
                <a:off x="6984021" y="2057198"/>
                <a:ext cx="382334" cy="29914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39DC5056-AB5A-4CB0-8EAF-635CAFB6E58F}"/>
                  </a:ext>
                </a:extLst>
              </p:cNvPr>
              <p:cNvGrpSpPr/>
              <p:nvPr/>
            </p:nvGrpSpPr>
            <p:grpSpPr>
              <a:xfrm>
                <a:off x="5245419" y="2053389"/>
                <a:ext cx="3378547" cy="2660995"/>
                <a:chOff x="5245419" y="2053389"/>
                <a:chExt cx="3378547" cy="2660995"/>
              </a:xfrm>
            </p:grpSpPr>
            <p:pic>
              <p:nvPicPr>
                <p:cNvPr id="1026" name="Picture 2" descr="KB07_FC_middle_mitrRahmen_dpi200300">
                  <a:extLst>
                    <a:ext uri="{FF2B5EF4-FFF2-40B4-BE49-F238E27FC236}">
                      <a16:creationId xmlns:a16="http://schemas.microsoft.com/office/drawing/2014/main" id="{E4F83D4F-924D-44E8-A451-F923C84670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45419" y="2734242"/>
                  <a:ext cx="3378547" cy="1980142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B119BF5A-C9A6-4883-9733-9D695951D78A}"/>
                    </a:ext>
                  </a:extLst>
                </p:cNvPr>
                <p:cNvCxnSpPr/>
                <p:nvPr/>
              </p:nvCxnSpPr>
              <p:spPr>
                <a:xfrm flipH="1">
                  <a:off x="5245419" y="2053389"/>
                  <a:ext cx="1736907" cy="680853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Gerader Verbinder 12">
                  <a:extLst>
                    <a:ext uri="{FF2B5EF4-FFF2-40B4-BE49-F238E27FC236}">
                      <a16:creationId xmlns:a16="http://schemas.microsoft.com/office/drawing/2014/main" id="{1CAA1083-DD4C-42B4-9E40-59F01DD5CFFA}"/>
                    </a:ext>
                  </a:extLst>
                </p:cNvPr>
                <p:cNvCxnSpPr/>
                <p:nvPr/>
              </p:nvCxnSpPr>
              <p:spPr>
                <a:xfrm>
                  <a:off x="7366355" y="2057198"/>
                  <a:ext cx="1257611" cy="67704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426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81D4FC2A-D354-466B-A373-04208DCBBC6C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General description of its functionalities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228F02-A454-49AE-BB58-75AAFA9D1F12}"/>
              </a:ext>
            </a:extLst>
          </p:cNvPr>
          <p:cNvSpPr txBox="1"/>
          <p:nvPr/>
        </p:nvSpPr>
        <p:spPr>
          <a:xfrm>
            <a:off x="616078" y="1398082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StatisticalAnalyzer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8C7339-1A2B-4DCE-8857-33D880660C2A}"/>
              </a:ext>
            </a:extLst>
          </p:cNvPr>
          <p:cNvSpPr txBox="1"/>
          <p:nvPr/>
        </p:nvSpPr>
        <p:spPr>
          <a:xfrm>
            <a:off x="482589" y="2240914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StaticPlotter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4C5225-4AF0-45AE-8F29-3F638F53D073}"/>
              </a:ext>
            </a:extLst>
          </p:cNvPr>
          <p:cNvSpPr txBox="1"/>
          <p:nvPr/>
        </p:nvSpPr>
        <p:spPr>
          <a:xfrm>
            <a:off x="568869" y="3921786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InteractivePlotter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614AB9-15C2-4372-895B-12A37F66C6E5}"/>
              </a:ext>
            </a:extLst>
          </p:cNvPr>
          <p:cNvSpPr txBox="1"/>
          <p:nvPr/>
        </p:nvSpPr>
        <p:spPr>
          <a:xfrm>
            <a:off x="568869" y="3083746"/>
            <a:ext cx="1942266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Web Application</a:t>
            </a:r>
          </a:p>
        </p:txBody>
      </p:sp>
      <p:sp>
        <p:nvSpPr>
          <p:cNvPr id="9" name="Pfeil: Chevron 8">
            <a:extLst>
              <a:ext uri="{FF2B5EF4-FFF2-40B4-BE49-F238E27FC236}">
                <a16:creationId xmlns:a16="http://schemas.microsoft.com/office/drawing/2014/main" id="{B8E6AA87-B360-481E-8099-BFFD1E1EBF09}"/>
              </a:ext>
            </a:extLst>
          </p:cNvPr>
          <p:cNvSpPr/>
          <p:nvPr/>
        </p:nvSpPr>
        <p:spPr>
          <a:xfrm>
            <a:off x="431800" y="1319805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Pfeil: Chevron 14">
            <a:extLst>
              <a:ext uri="{FF2B5EF4-FFF2-40B4-BE49-F238E27FC236}">
                <a16:creationId xmlns:a16="http://schemas.microsoft.com/office/drawing/2014/main" id="{EEC8D151-58B1-4F29-B14D-FF95DD74D9E2}"/>
              </a:ext>
            </a:extLst>
          </p:cNvPr>
          <p:cNvSpPr/>
          <p:nvPr/>
        </p:nvSpPr>
        <p:spPr>
          <a:xfrm>
            <a:off x="431800" y="3005469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Pfeil: Chevron 15">
            <a:extLst>
              <a:ext uri="{FF2B5EF4-FFF2-40B4-BE49-F238E27FC236}">
                <a16:creationId xmlns:a16="http://schemas.microsoft.com/office/drawing/2014/main" id="{E4EED0AD-FB93-467E-A455-D53111B83D7C}"/>
              </a:ext>
            </a:extLst>
          </p:cNvPr>
          <p:cNvSpPr/>
          <p:nvPr/>
        </p:nvSpPr>
        <p:spPr>
          <a:xfrm>
            <a:off x="431800" y="3843509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Pfeil: Chevron 17">
            <a:extLst>
              <a:ext uri="{FF2B5EF4-FFF2-40B4-BE49-F238E27FC236}">
                <a16:creationId xmlns:a16="http://schemas.microsoft.com/office/drawing/2014/main" id="{F0DC2BC5-2209-43E8-B26E-35280E8AFEA7}"/>
              </a:ext>
            </a:extLst>
          </p:cNvPr>
          <p:cNvSpPr/>
          <p:nvPr/>
        </p:nvSpPr>
        <p:spPr>
          <a:xfrm>
            <a:off x="431800" y="2162637"/>
            <a:ext cx="2216405" cy="424835"/>
          </a:xfrm>
          <a:prstGeom prst="chevron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4C6481A-4B8C-4BE5-96DB-268146A8957F}"/>
              </a:ext>
            </a:extLst>
          </p:cNvPr>
          <p:cNvSpPr/>
          <p:nvPr/>
        </p:nvSpPr>
        <p:spPr>
          <a:xfrm>
            <a:off x="2511135" y="1179124"/>
            <a:ext cx="6275384" cy="71558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Reads the sieve mesh sizes and corresponding class.</a:t>
            </a:r>
          </a:p>
          <a:p>
            <a:pPr lvl="1" algn="just"/>
            <a:r>
              <a:rPr lang="en-US" sz="1350" dirty="0"/>
              <a:t>Interpolates class weights to identify the percentage finer for all grain sizes.</a:t>
            </a:r>
          </a:p>
          <a:p>
            <a:pPr lvl="1" algn="just"/>
            <a:r>
              <a:rPr lang="en-US" sz="1350" dirty="0"/>
              <a:t>Computes the statistical parameters (e.g., geometric standard deviation).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15D14AC-1669-41FD-9FDA-48FDF2AD24ED}"/>
              </a:ext>
            </a:extLst>
          </p:cNvPr>
          <p:cNvSpPr/>
          <p:nvPr/>
        </p:nvSpPr>
        <p:spPr>
          <a:xfrm>
            <a:off x="2511135" y="2230952"/>
            <a:ext cx="627538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Plots the cumulative grain size distribution curve per each sample.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CE7B29F-3CA3-4BAD-AD84-3FDEB27075D1}"/>
              </a:ext>
            </a:extLst>
          </p:cNvPr>
          <p:cNvSpPr/>
          <p:nvPr/>
        </p:nvSpPr>
        <p:spPr>
          <a:xfrm>
            <a:off x="2545281" y="3698134"/>
            <a:ext cx="622817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1350" dirty="0"/>
              <a:t>Loads the map in which the location of the collected samples is shown.</a:t>
            </a:r>
          </a:p>
          <a:p>
            <a:pPr lvl="1" algn="just"/>
            <a:r>
              <a:rPr lang="en-US" sz="1350" dirty="0"/>
              <a:t>Based on the options the defined in the web application, it creates interactive plots for the results comparison.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B4EFBC7-7531-452D-8893-ABD8FE3C5A8E}"/>
              </a:ext>
            </a:extLst>
          </p:cNvPr>
          <p:cNvSpPr/>
          <p:nvPr/>
        </p:nvSpPr>
        <p:spPr>
          <a:xfrm>
            <a:off x="2712143" y="2959060"/>
            <a:ext cx="62542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2" lvl="1" indent="0" algn="just">
              <a:buNone/>
            </a:pPr>
            <a:r>
              <a:rPr lang="en-US" sz="1350" dirty="0"/>
              <a:t>Contains the options, comparison tools and callbacks for the upload to the 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312917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797CA6EA-E4DA-4F94-8379-5A3FDC01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190" name="Textplatzhalter 7">
            <a:extLst>
              <a:ext uri="{FF2B5EF4-FFF2-40B4-BE49-F238E27FC236}">
                <a16:creationId xmlns:a16="http://schemas.microsoft.com/office/drawing/2014/main" id="{410FB077-2B7D-4D55-8CC8-CFBD46648F0E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UML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5C3387-74E0-47DF-80C2-A545C323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8884" y="889769"/>
            <a:ext cx="6421159" cy="4109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9520F2-95B3-4175-BE58-68EA5D088FF7}"/>
              </a:ext>
            </a:extLst>
          </p:cNvPr>
          <p:cNvSpPr/>
          <p:nvPr/>
        </p:nvSpPr>
        <p:spPr>
          <a:xfrm>
            <a:off x="1452785" y="1410056"/>
            <a:ext cx="623843" cy="640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3F3E8-411D-4AB2-A83C-14CB76754F22}"/>
              </a:ext>
            </a:extLst>
          </p:cNvPr>
          <p:cNvSpPr txBox="1"/>
          <p:nvPr/>
        </p:nvSpPr>
        <p:spPr>
          <a:xfrm>
            <a:off x="6694888" y="4386436"/>
            <a:ext cx="1592312" cy="27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Dependencies</a:t>
            </a:r>
            <a:endParaRPr lang="en-DE" sz="1600" dirty="0">
              <a:solidFill>
                <a:srgbClr val="FF0000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512AC4F-1783-448D-A056-BFDBAD7D2D6A}"/>
              </a:ext>
            </a:extLst>
          </p:cNvPr>
          <p:cNvSpPr/>
          <p:nvPr/>
        </p:nvSpPr>
        <p:spPr>
          <a:xfrm>
            <a:off x="6530226" y="1773791"/>
            <a:ext cx="623843" cy="27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25765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0602EF82-F3B2-4D8A-9EF8-9859384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0374427A-085C-45A8-98C9-734D6B318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622924"/>
            <a:ext cx="8244200" cy="277200"/>
          </a:xfrm>
        </p:spPr>
        <p:txBody>
          <a:bodyPr/>
          <a:lstStyle/>
          <a:p>
            <a:r>
              <a:rPr lang="en-US" sz="1600" dirty="0"/>
              <a:t>Planned implementation of its constituent elements</a:t>
            </a:r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0EA8D824-C038-49F3-8CA6-5F58D20E8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221" y="1561983"/>
            <a:ext cx="4590919" cy="277200"/>
          </a:xfrm>
        </p:spPr>
        <p:txBody>
          <a:bodyPr/>
          <a:lstStyle/>
          <a:p>
            <a:r>
              <a:rPr lang="en-US" dirty="0"/>
              <a:t>3 Classes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D5629C06-7C94-46E5-94C9-38EA73E5EAF2}"/>
              </a:ext>
            </a:extLst>
          </p:cNvPr>
          <p:cNvSpPr txBox="1">
            <a:spLocks/>
          </p:cNvSpPr>
          <p:nvPr/>
        </p:nvSpPr>
        <p:spPr>
          <a:xfrm>
            <a:off x="2893899" y="1203706"/>
            <a:ext cx="2511389" cy="10096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StatisticalAnalyzer</a:t>
            </a:r>
          </a:p>
          <a:p>
            <a:pPr marL="0" indent="0">
              <a:buNone/>
            </a:pPr>
            <a:r>
              <a:rPr lang="de-DE" dirty="0"/>
              <a:t>StaticPlotter</a:t>
            </a:r>
          </a:p>
          <a:p>
            <a:pPr marL="0" indent="0">
              <a:buNone/>
            </a:pPr>
            <a:r>
              <a:rPr lang="de-DE" dirty="0" err="1"/>
              <a:t>InteractivePlotter</a:t>
            </a:r>
            <a:endParaRPr lang="de-DE" dirty="0"/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EC8A75A7-B5A6-490E-9408-0E3256694638}"/>
              </a:ext>
            </a:extLst>
          </p:cNvPr>
          <p:cNvSpPr txBox="1">
            <a:spLocks/>
          </p:cNvSpPr>
          <p:nvPr/>
        </p:nvSpPr>
        <p:spPr>
          <a:xfrm>
            <a:off x="675222" y="2513765"/>
            <a:ext cx="6648524" cy="2006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application (GUI)</a:t>
            </a:r>
          </a:p>
          <a:p>
            <a:r>
              <a:rPr lang="en-US" dirty="0"/>
              <a:t>Wrapper function (callback functions from the web application)</a:t>
            </a:r>
          </a:p>
          <a:p>
            <a:r>
              <a:rPr lang="en-US" dirty="0"/>
              <a:t>Creation of a Python package</a:t>
            </a:r>
          </a:p>
          <a:p>
            <a:r>
              <a:rPr lang="en-US" dirty="0"/>
              <a:t>Log file (not confirmed yet)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35DC31A-1D78-41CF-B583-9B5D4BCB2195}"/>
              </a:ext>
            </a:extLst>
          </p:cNvPr>
          <p:cNvGrpSpPr/>
          <p:nvPr/>
        </p:nvGrpSpPr>
        <p:grpSpPr>
          <a:xfrm>
            <a:off x="1860229" y="1360419"/>
            <a:ext cx="894522" cy="696218"/>
            <a:chOff x="1651733" y="1179673"/>
            <a:chExt cx="894522" cy="696218"/>
          </a:xfrm>
        </p:grpSpPr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AC99C62-91C9-421D-93BA-A2D759B80938}"/>
                </a:ext>
              </a:extLst>
            </p:cNvPr>
            <p:cNvCxnSpPr/>
            <p:nvPr/>
          </p:nvCxnSpPr>
          <p:spPr>
            <a:xfrm flipV="1">
              <a:off x="1651733" y="1179673"/>
              <a:ext cx="894522" cy="3481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FB2C20BD-9D30-4D83-A679-BD48989AF342}"/>
                </a:ext>
              </a:extLst>
            </p:cNvPr>
            <p:cNvCxnSpPr>
              <a:cxnSpLocks/>
            </p:cNvCxnSpPr>
            <p:nvPr/>
          </p:nvCxnSpPr>
          <p:spPr>
            <a:xfrm>
              <a:off x="1651733" y="1527782"/>
              <a:ext cx="894522" cy="3481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435D2A9C-ADFA-4756-920D-6D959355A6CC}"/>
                </a:ext>
              </a:extLst>
            </p:cNvPr>
            <p:cNvCxnSpPr/>
            <p:nvPr/>
          </p:nvCxnSpPr>
          <p:spPr>
            <a:xfrm>
              <a:off x="1651733" y="1527782"/>
              <a:ext cx="89452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280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fld id="{799317B9-84F4-427D-BCDD-E133F7DE284B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0602EF82-F3B2-4D8A-9EF8-9859384F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24000"/>
            <a:ext cx="8245475" cy="252000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E95E3095-ED58-4B0A-9F11-A2DEB7A133BA}"/>
              </a:ext>
            </a:extLst>
          </p:cNvPr>
          <p:cNvSpPr txBox="1">
            <a:spLocks/>
          </p:cNvSpPr>
          <p:nvPr/>
        </p:nvSpPr>
        <p:spPr>
          <a:xfrm>
            <a:off x="468000" y="622924"/>
            <a:ext cx="8244200" cy="27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Goals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A7922A-165E-4DDD-AF87-E76D00F43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928" y="2341548"/>
            <a:ext cx="4749071" cy="2210528"/>
          </a:xfrm>
          <a:prstGeom prst="rect">
            <a:avLst/>
          </a:prstGeom>
        </p:spPr>
      </p:pic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30339F38-8F83-48A7-8996-C9E97DC1321A}"/>
              </a:ext>
            </a:extLst>
          </p:cNvPr>
          <p:cNvSpPr txBox="1">
            <a:spLocks/>
          </p:cNvSpPr>
          <p:nvPr/>
        </p:nvSpPr>
        <p:spPr>
          <a:xfrm>
            <a:off x="675222" y="1059679"/>
            <a:ext cx="8036978" cy="3460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 for analyzing sediment sample datasets </a:t>
            </a:r>
          </a:p>
          <a:p>
            <a:r>
              <a:rPr lang="en-US" dirty="0"/>
              <a:t>Classes for plotting and visualizing the statistical datasets</a:t>
            </a:r>
          </a:p>
          <a:p>
            <a:r>
              <a:rPr lang="en-US" dirty="0"/>
              <a:t>Interactive analysis with spatial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11596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B5DC-2127-4980-989F-9CB2D46D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FC61EB-D07B-4772-889D-6AAB53A57B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D1545B-D1F9-4840-8FA0-7BB1D497F975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FAB6A5-6EF1-4791-87E4-CC0C724B89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74CAB3-5AA2-477B-9561-CB8CA34F8F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2B87A6F-C6F2-4430-8759-25C1E038191F}"/>
              </a:ext>
            </a:extLst>
          </p:cNvPr>
          <p:cNvSpPr/>
          <p:nvPr/>
        </p:nvSpPr>
        <p:spPr>
          <a:xfrm>
            <a:off x="1652756" y="974851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B0D7D5D-5AA4-4959-9406-3A0E94AFF204}"/>
              </a:ext>
            </a:extLst>
          </p:cNvPr>
          <p:cNvSpPr txBox="1"/>
          <p:nvPr/>
        </p:nvSpPr>
        <p:spPr>
          <a:xfrm>
            <a:off x="806824" y="1062318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382E1E-78C8-4381-8170-6CA24B0585E2}"/>
              </a:ext>
            </a:extLst>
          </p:cNvPr>
          <p:cNvSpPr txBox="1"/>
          <p:nvPr/>
        </p:nvSpPr>
        <p:spPr>
          <a:xfrm>
            <a:off x="1929653" y="1055595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Creation of the Statistical Analyzer and Static Plotter Classes</a:t>
            </a: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FDA46A9E-FD5E-466D-A515-C3D3A42A72D7}"/>
              </a:ext>
            </a:extLst>
          </p:cNvPr>
          <p:cNvSpPr/>
          <p:nvPr/>
        </p:nvSpPr>
        <p:spPr>
          <a:xfrm>
            <a:off x="1652756" y="1583170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50D731-C409-405A-B06F-8316F73925B7}"/>
              </a:ext>
            </a:extLst>
          </p:cNvPr>
          <p:cNvSpPr txBox="1"/>
          <p:nvPr/>
        </p:nvSpPr>
        <p:spPr>
          <a:xfrm>
            <a:off x="806824" y="1670637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2-3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148279D-88B6-4220-ADC1-86B822051C9A}"/>
              </a:ext>
            </a:extLst>
          </p:cNvPr>
          <p:cNvSpPr txBox="1"/>
          <p:nvPr/>
        </p:nvSpPr>
        <p:spPr>
          <a:xfrm>
            <a:off x="1929653" y="1663914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Creation of the Main Application and Interactive Plotter Classes</a:t>
            </a:r>
          </a:p>
        </p:txBody>
      </p: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D0F90548-8F05-4399-BF5B-D271C452F9F3}"/>
              </a:ext>
            </a:extLst>
          </p:cNvPr>
          <p:cNvSpPr/>
          <p:nvPr/>
        </p:nvSpPr>
        <p:spPr>
          <a:xfrm>
            <a:off x="1659480" y="2191489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BA02174-CED0-4B06-AD89-2EB3079CC23D}"/>
              </a:ext>
            </a:extLst>
          </p:cNvPr>
          <p:cNvSpPr txBox="1"/>
          <p:nvPr/>
        </p:nvSpPr>
        <p:spPr>
          <a:xfrm>
            <a:off x="813548" y="2278956"/>
            <a:ext cx="1021976" cy="29681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4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250E535-151A-41D8-887F-A59910CA94E3}"/>
              </a:ext>
            </a:extLst>
          </p:cNvPr>
          <p:cNvSpPr txBox="1"/>
          <p:nvPr/>
        </p:nvSpPr>
        <p:spPr>
          <a:xfrm>
            <a:off x="1936377" y="2272233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Main Script and preparation of the presentation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0015BA2-7D38-498B-BFE8-71F0086B0315}"/>
              </a:ext>
            </a:extLst>
          </p:cNvPr>
          <p:cNvSpPr txBox="1"/>
          <p:nvPr/>
        </p:nvSpPr>
        <p:spPr>
          <a:xfrm>
            <a:off x="806824" y="28836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5</a:t>
            </a:r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B0C396A6-9F5E-4CD3-9EE9-F714CBED713B}"/>
              </a:ext>
            </a:extLst>
          </p:cNvPr>
          <p:cNvSpPr/>
          <p:nvPr/>
        </p:nvSpPr>
        <p:spPr>
          <a:xfrm>
            <a:off x="1652756" y="27961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7E49F3A-C6E1-4590-BF3A-8914EF5069E3}"/>
              </a:ext>
            </a:extLst>
          </p:cNvPr>
          <p:cNvSpPr txBox="1"/>
          <p:nvPr/>
        </p:nvSpPr>
        <p:spPr>
          <a:xfrm>
            <a:off x="1929653" y="28769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Code design: finalization of the diagram, debugging, README file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BEC4A08-272E-4268-A9AA-5CF82DAC42F5}"/>
              </a:ext>
            </a:extLst>
          </p:cNvPr>
          <p:cNvSpPr txBox="1"/>
          <p:nvPr/>
        </p:nvSpPr>
        <p:spPr>
          <a:xfrm>
            <a:off x="806824" y="34912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6</a:t>
            </a:r>
          </a:p>
        </p:txBody>
      </p: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FB99F018-3DCF-4249-BEDF-A4E34AF0C4F2}"/>
              </a:ext>
            </a:extLst>
          </p:cNvPr>
          <p:cNvSpPr/>
          <p:nvPr/>
        </p:nvSpPr>
        <p:spPr>
          <a:xfrm>
            <a:off x="1652756" y="34037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C938DBD-0AD3-4C38-A4D3-E7E663A1D2B1}"/>
              </a:ext>
            </a:extLst>
          </p:cNvPr>
          <p:cNvSpPr txBox="1"/>
          <p:nvPr/>
        </p:nvSpPr>
        <p:spPr>
          <a:xfrm>
            <a:off x="1929653" y="34845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Finalization of the code, docstrings, and README file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19AE384-462D-43E5-9184-4F692733632B}"/>
              </a:ext>
            </a:extLst>
          </p:cNvPr>
          <p:cNvSpPr txBox="1"/>
          <p:nvPr/>
        </p:nvSpPr>
        <p:spPr>
          <a:xfrm>
            <a:off x="806824" y="4098851"/>
            <a:ext cx="1021976" cy="2968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>
                <a:solidFill>
                  <a:schemeClr val="bg1"/>
                </a:solidFill>
              </a:rPr>
              <a:t>Week 7</a:t>
            </a:r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1274A2BB-3395-4A1E-8506-8E400C31769A}"/>
              </a:ext>
            </a:extLst>
          </p:cNvPr>
          <p:cNvSpPr/>
          <p:nvPr/>
        </p:nvSpPr>
        <p:spPr>
          <a:xfrm>
            <a:off x="1652756" y="4011384"/>
            <a:ext cx="6836244" cy="471752"/>
          </a:xfrm>
          <a:prstGeom prst="rightArrow">
            <a:avLst>
              <a:gd name="adj1" fmla="val 100000"/>
              <a:gd name="adj2" fmla="val 48148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65E9FB7-2458-4B79-A5F8-63328A1CA4A5}"/>
              </a:ext>
            </a:extLst>
          </p:cNvPr>
          <p:cNvSpPr txBox="1"/>
          <p:nvPr/>
        </p:nvSpPr>
        <p:spPr>
          <a:xfrm>
            <a:off x="1929653" y="4092128"/>
            <a:ext cx="6178924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dirty="0"/>
              <a:t>Final revision, app deployment (online)</a:t>
            </a:r>
          </a:p>
        </p:txBody>
      </p:sp>
    </p:spTree>
    <p:extLst>
      <p:ext uri="{BB962C8B-B14F-4D97-AF65-F5344CB8AC3E}">
        <p14:creationId xmlns:p14="http://schemas.microsoft.com/office/powerpoint/2010/main" val="67298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BF0AFA7-69A7-4369-8161-21610A905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Allocation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F9658-DA7D-455E-B6EC-A07D773F79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BF353F7-1752-4CAC-81B5-5B16F3045AC6}" type="datetime5">
              <a:rPr lang="en-US" smtClean="0"/>
              <a:t>7-Feb-22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787A50-FFDC-4F08-A1E0-271FBBA86C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University of Stuttgart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74940A-1407-4EB3-8D77-C5636D3C75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416A163-AFDF-45A1-A396-FEFEB1D9FD7E}"/>
              </a:ext>
            </a:extLst>
          </p:cNvPr>
          <p:cNvGrpSpPr/>
          <p:nvPr/>
        </p:nvGrpSpPr>
        <p:grpSpPr>
          <a:xfrm>
            <a:off x="720672" y="896988"/>
            <a:ext cx="3449641" cy="1229355"/>
            <a:chOff x="856799" y="1140030"/>
            <a:chExt cx="3449641" cy="1229355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3A8C5D0A-5CB3-416B-A294-548EA108103C}"/>
                </a:ext>
              </a:extLst>
            </p:cNvPr>
            <p:cNvGrpSpPr/>
            <p:nvPr/>
          </p:nvGrpSpPr>
          <p:grpSpPr>
            <a:xfrm>
              <a:off x="856799" y="1300525"/>
              <a:ext cx="3449641" cy="1068860"/>
              <a:chOff x="564775" y="1300526"/>
              <a:chExt cx="3449641" cy="1068860"/>
            </a:xfrm>
          </p:grpSpPr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CFFDE1E-C95A-4A75-909E-3C9D0C7CDAAF}"/>
                  </a:ext>
                </a:extLst>
              </p:cNvPr>
              <p:cNvSpPr txBox="1"/>
              <p:nvPr/>
            </p:nvSpPr>
            <p:spPr>
              <a:xfrm>
                <a:off x="711702" y="1461896"/>
                <a:ext cx="3189419" cy="666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chemeClr val="accent2">
                      <a:lumMod val="60000"/>
                      <a:lumOff val="40000"/>
                    </a:schemeClr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 err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StatisticalAnalyzer</a:t>
                </a: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Class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chemeClr val="accent2">
                      <a:lumMod val="60000"/>
                      <a:lumOff val="40000"/>
                    </a:schemeClr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Web Application (GUI)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A8D85897-9EB3-477E-BA64-63E9DB296718}"/>
                  </a:ext>
                </a:extLst>
              </p:cNvPr>
              <p:cNvSpPr/>
              <p:nvPr/>
            </p:nvSpPr>
            <p:spPr>
              <a:xfrm>
                <a:off x="564775" y="1300526"/>
                <a:ext cx="3449641" cy="1068860"/>
              </a:xfrm>
              <a:prstGeom prst="round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3EF8425-43B0-4C67-BE9C-DB62DCF69E20}"/>
                </a:ext>
              </a:extLst>
            </p:cNvPr>
            <p:cNvSpPr txBox="1"/>
            <p:nvPr/>
          </p:nvSpPr>
          <p:spPr>
            <a:xfrm>
              <a:off x="856800" y="1140030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Beatriz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1A52200-C6E4-4652-AD40-F41C0AB30B17}"/>
              </a:ext>
            </a:extLst>
          </p:cNvPr>
          <p:cNvGrpSpPr/>
          <p:nvPr/>
        </p:nvGrpSpPr>
        <p:grpSpPr>
          <a:xfrm>
            <a:off x="2649404" y="2389171"/>
            <a:ext cx="3880822" cy="2331839"/>
            <a:chOff x="891442" y="843431"/>
            <a:chExt cx="3880822" cy="2331839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7D5CC2D5-F924-4D76-B525-7CA3A781F100}"/>
                </a:ext>
              </a:extLst>
            </p:cNvPr>
            <p:cNvGrpSpPr/>
            <p:nvPr/>
          </p:nvGrpSpPr>
          <p:grpSpPr>
            <a:xfrm>
              <a:off x="891442" y="1003925"/>
              <a:ext cx="3880822" cy="2171345"/>
              <a:chOff x="599418" y="1003926"/>
              <a:chExt cx="3880822" cy="2171345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D915EE6-50A8-4EE4-9FF9-13E444770262}"/>
                  </a:ext>
                </a:extLst>
              </p:cNvPr>
              <p:cNvSpPr txBox="1"/>
              <p:nvPr/>
            </p:nvSpPr>
            <p:spPr>
              <a:xfrm>
                <a:off x="769188" y="1149530"/>
                <a:ext cx="3189419" cy="1860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rgbClr val="FF0000"/>
                    </a:solidFill>
                  </a:rPr>
                  <a:t>Main Script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Code design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README file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>
                    <a:solidFill>
                      <a:srgbClr val="FF0000"/>
                    </a:solidFill>
                  </a:rPr>
                  <a:t>Presentation</a:t>
                </a:r>
              </a:p>
              <a:p>
                <a:pPr marL="285750" indent="-285750" algn="just">
                  <a:lnSpc>
                    <a:spcPct val="120000"/>
                  </a:lnSpc>
                  <a:spcBef>
                    <a:spcPts val="750"/>
                  </a:spcBef>
                  <a:buClr>
                    <a:srgbClr val="FF0000"/>
                  </a:buClr>
                  <a:buFont typeface="Symbol" panose="05050102010706020507" pitchFamily="18" charset="2"/>
                  <a:buChar char=""/>
                </a:pPr>
                <a:r>
                  <a:rPr lang="en-US" sz="1600" dirty="0"/>
                  <a:t>Final Revision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B618EA4F-B57B-45E3-B320-EF771CB699E0}"/>
                  </a:ext>
                </a:extLst>
              </p:cNvPr>
              <p:cNvSpPr/>
              <p:nvPr/>
            </p:nvSpPr>
            <p:spPr>
              <a:xfrm>
                <a:off x="599418" y="1003926"/>
                <a:ext cx="3880822" cy="217134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95912D8-48E0-49E2-998E-655F3EA70B11}"/>
                </a:ext>
              </a:extLst>
            </p:cNvPr>
            <p:cNvSpPr txBox="1"/>
            <p:nvPr/>
          </p:nvSpPr>
          <p:spPr>
            <a:xfrm>
              <a:off x="891442" y="843431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rgbClr val="FF0000"/>
                  </a:solidFill>
                </a:rPr>
                <a:t>Together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40D1E99-EA40-4FAD-A756-DD206C001496}"/>
              </a:ext>
            </a:extLst>
          </p:cNvPr>
          <p:cNvGrpSpPr/>
          <p:nvPr/>
        </p:nvGrpSpPr>
        <p:grpSpPr>
          <a:xfrm>
            <a:off x="4600504" y="880330"/>
            <a:ext cx="3822823" cy="1246013"/>
            <a:chOff x="4713800" y="885968"/>
            <a:chExt cx="3822823" cy="1246013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94CF99D-D521-4D5A-9BCF-3541B9BF3D5E}"/>
                </a:ext>
              </a:extLst>
            </p:cNvPr>
            <p:cNvSpPr txBox="1"/>
            <p:nvPr/>
          </p:nvSpPr>
          <p:spPr>
            <a:xfrm>
              <a:off x="4713800" y="1039796"/>
              <a:ext cx="3775200" cy="936995"/>
            </a:xfrm>
            <a:prstGeom prst="ellipse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spcBef>
                  <a:spcPts val="750"/>
                </a:spcBef>
                <a:buClr>
                  <a:srgbClr val="00B050"/>
                </a:buClr>
                <a:buFont typeface="Symbol" panose="05050102010706020507" pitchFamily="18" charset="2"/>
                <a:buChar char=""/>
              </a:pPr>
              <a:r>
                <a:rPr lang="en-US" sz="1600" dirty="0" err="1">
                  <a:solidFill>
                    <a:srgbClr val="00B050"/>
                  </a:solidFill>
                </a:rPr>
                <a:t>StaticPlotter</a:t>
              </a:r>
              <a:r>
                <a:rPr lang="en-US" sz="1600" dirty="0">
                  <a:solidFill>
                    <a:srgbClr val="00B050"/>
                  </a:solidFill>
                </a:rPr>
                <a:t> Class</a:t>
              </a:r>
            </a:p>
            <a:p>
              <a:pPr marL="285750" indent="-285750" algn="just">
                <a:lnSpc>
                  <a:spcPct val="120000"/>
                </a:lnSpc>
                <a:spcBef>
                  <a:spcPts val="750"/>
                </a:spcBef>
                <a:buClr>
                  <a:srgbClr val="00B050"/>
                </a:buClr>
                <a:buFont typeface="Symbol" panose="05050102010706020507" pitchFamily="18" charset="2"/>
                <a:buChar char=""/>
              </a:pPr>
              <a:r>
                <a:rPr lang="en-US" sz="1600" dirty="0" err="1">
                  <a:solidFill>
                    <a:srgbClr val="00B050"/>
                  </a:solidFill>
                </a:rPr>
                <a:t>InteractivePlotter</a:t>
              </a:r>
              <a:r>
                <a:rPr lang="en-US" sz="1600" dirty="0">
                  <a:solidFill>
                    <a:srgbClr val="00B050"/>
                  </a:solidFill>
                </a:rPr>
                <a:t> Class</a:t>
              </a:r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B4735D30-EDE8-49B1-904B-E51CE8598142}"/>
                </a:ext>
              </a:extLst>
            </p:cNvPr>
            <p:cNvSpPr/>
            <p:nvPr/>
          </p:nvSpPr>
          <p:spPr>
            <a:xfrm>
              <a:off x="5086982" y="1063121"/>
              <a:ext cx="3449641" cy="1068860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302C9AA-D8E7-4A3E-AFDF-C6F4BF8ACDFC}"/>
                </a:ext>
              </a:extLst>
            </p:cNvPr>
            <p:cNvSpPr txBox="1"/>
            <p:nvPr/>
          </p:nvSpPr>
          <p:spPr>
            <a:xfrm>
              <a:off x="5171064" y="885968"/>
              <a:ext cx="837529" cy="26827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en-US" sz="1600" dirty="0">
                  <a:solidFill>
                    <a:srgbClr val="00B050"/>
                  </a:solidFill>
                </a:rPr>
                <a:t>Federica</a:t>
              </a:r>
            </a:p>
          </p:txBody>
        </p:sp>
      </p:grpSp>
      <p:pic>
        <p:nvPicPr>
          <p:cNvPr id="8" name="Grafik 7" descr="Häkchen">
            <a:extLst>
              <a:ext uri="{FF2B5EF4-FFF2-40B4-BE49-F238E27FC236}">
                <a16:creationId xmlns:a16="http://schemas.microsoft.com/office/drawing/2014/main" id="{2E7D1667-329E-4CCD-BCE1-496DC6CD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6933" y="1197128"/>
            <a:ext cx="303688" cy="303688"/>
          </a:xfrm>
          <a:prstGeom prst="rect">
            <a:avLst/>
          </a:prstGeom>
        </p:spPr>
      </p:pic>
      <p:pic>
        <p:nvPicPr>
          <p:cNvPr id="23" name="Grafik 22" descr="Häkchen">
            <a:extLst>
              <a:ext uri="{FF2B5EF4-FFF2-40B4-BE49-F238E27FC236}">
                <a16:creationId xmlns:a16="http://schemas.microsoft.com/office/drawing/2014/main" id="{3117897A-632E-483A-9E02-7BAC1A5CF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4787" y="1635087"/>
            <a:ext cx="303688" cy="303688"/>
          </a:xfrm>
          <a:prstGeom prst="rect">
            <a:avLst/>
          </a:prstGeom>
        </p:spPr>
      </p:pic>
      <p:pic>
        <p:nvPicPr>
          <p:cNvPr id="24" name="Grafik 23" descr="Häkchen">
            <a:extLst>
              <a:ext uri="{FF2B5EF4-FFF2-40B4-BE49-F238E27FC236}">
                <a16:creationId xmlns:a16="http://schemas.microsoft.com/office/drawing/2014/main" id="{7514B301-31CA-42BA-A952-3456CE909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1291" y="1148609"/>
            <a:ext cx="303688" cy="303688"/>
          </a:xfrm>
          <a:prstGeom prst="rect">
            <a:avLst/>
          </a:prstGeom>
        </p:spPr>
      </p:pic>
      <p:pic>
        <p:nvPicPr>
          <p:cNvPr id="29" name="Grafik 28" descr="Häkchen">
            <a:extLst>
              <a:ext uri="{FF2B5EF4-FFF2-40B4-BE49-F238E27FC236}">
                <a16:creationId xmlns:a16="http://schemas.microsoft.com/office/drawing/2014/main" id="{8E18A411-B049-42D9-B35D-7EFD4C31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8022" y="1508568"/>
            <a:ext cx="303688" cy="303688"/>
          </a:xfrm>
          <a:prstGeom prst="rect">
            <a:avLst/>
          </a:prstGeom>
        </p:spPr>
      </p:pic>
      <p:pic>
        <p:nvPicPr>
          <p:cNvPr id="35" name="Grafik 34" descr="Häkchen">
            <a:extLst>
              <a:ext uri="{FF2B5EF4-FFF2-40B4-BE49-F238E27FC236}">
                <a16:creationId xmlns:a16="http://schemas.microsoft.com/office/drawing/2014/main" id="{187D95E5-4738-4EF0-B428-10058D3278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5776" y="2657450"/>
            <a:ext cx="303688" cy="303688"/>
          </a:xfrm>
          <a:prstGeom prst="rect">
            <a:avLst/>
          </a:prstGeom>
        </p:spPr>
      </p:pic>
      <p:pic>
        <p:nvPicPr>
          <p:cNvPr id="36" name="Grafik 35" descr="Häkchen">
            <a:extLst>
              <a:ext uri="{FF2B5EF4-FFF2-40B4-BE49-F238E27FC236}">
                <a16:creationId xmlns:a16="http://schemas.microsoft.com/office/drawing/2014/main" id="{0089C3A6-04E9-4FAC-837A-7E4E74B63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2340" y="3821131"/>
            <a:ext cx="303688" cy="3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64529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16zu10 Institute.potx" id="{C3B3A38B-0338-49FB-B231-116B7D339AEF}" vid="{AA825256-4409-4510-8B2A-E00170960EBA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514</Words>
  <Application>Microsoft Office PowerPoint</Application>
  <PresentationFormat>On-screen Show (16:9)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Symbol</vt:lpstr>
      <vt:lpstr>Uni_Stuttgart</vt:lpstr>
      <vt:lpstr>Sediment grain size analyses based on sieving datasets</vt:lpstr>
      <vt:lpstr>Recall: Project Idea</vt:lpstr>
      <vt:lpstr>Recall: Problem Statements</vt:lpstr>
      <vt:lpstr>Code Design</vt:lpstr>
      <vt:lpstr>Code Structure</vt:lpstr>
      <vt:lpstr>Code Design</vt:lpstr>
      <vt:lpstr>Code Design</vt:lpstr>
      <vt:lpstr>Timeline</vt:lpstr>
      <vt:lpstr>Resource Allocation</vt:lpstr>
      <vt:lpstr>Sediment grain size analyses based on sieving datasets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2016-11-21T05:24:26Z</dcterms:created>
  <dcterms:modified xsi:type="dcterms:W3CDTF">2022-02-07T20:39:50Z</dcterms:modified>
</cp:coreProperties>
</file>